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1" r:id="rId5"/>
    <p:sldId id="262" r:id="rId6"/>
    <p:sldId id="258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85"/>
    <p:restoredTop sz="63249"/>
  </p:normalViewPr>
  <p:slideViewPr>
    <p:cSldViewPr snapToGrid="0" snapToObjects="1" showGuides="1">
      <p:cViewPr varScale="1">
        <p:scale>
          <a:sx n="80" d="100"/>
          <a:sy n="80" d="100"/>
        </p:scale>
        <p:origin x="14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F32666-8A72-7B4A-A57D-C6A01DBBAC2B}" type="datetimeFigureOut">
              <a:rPr lang="en-US" smtClean="0"/>
              <a:t>3/26/19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CBB29F-6958-0D4D-9BA6-955E5C67CC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542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BB29F-6958-0D4D-9BA6-955E5C67CCF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206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CBB29F-6958-0D4D-9BA6-955E5C67CC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846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0E75A-0971-1649-952E-1A014FBEC9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3A7574-C811-C346-B0C5-8D3336FB5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97A22-0681-2E4B-A327-FA0393092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1F48B-1D1A-F444-ABA3-9EBD91398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3F01C-A5FD-9B46-B127-FB0C02D53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777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E8CDC-7553-174C-90F1-F5C02B1B7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3DCB7C-DF5E-1845-8334-71A3BFD3ED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BB7C1-C9FB-3843-9B43-D3F652F3A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D1DFA-CFF8-1344-893F-5AD8332B6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B3631A-C655-6C4E-B266-A7D47A193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99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231E34-88FA-7B47-97A1-EFC6EDA684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0E3157-E170-4E43-93D8-C5C6CFC5B8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426BC-3564-D24B-B772-0A3E983CF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DD877-72F3-9745-B716-97E854CDA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B6F89-378D-C648-AE60-6D01B566A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787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11220-CAA2-3C4C-9A5B-8B9F46020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27B5D-CC35-1144-8CC8-5A50F27D7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0F5B01-62A8-2C4D-B3EC-F2D0F5D18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5BD6AA-62C9-634E-9804-5B4B43C31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C499A-B5A5-8946-83C3-FABF55B76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512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438F1-E71F-B342-87AA-C6BBDB9CF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254F5-3DBD-6049-851E-663C5BC27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AED89-A569-7A45-80F1-4680F89D5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E900E3-238C-AE44-9367-307932620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A3E2E-74F1-CD47-8803-7521A645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C163B-CE1F-EB4D-B284-0ACBAFB3E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C0DC5-EDB9-7D44-B4C9-0670113D60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BFAF4D-C9A1-4E44-AE23-10DC06A492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9D4FD-D15F-4649-8369-167DFC9C6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E2964F-D8E3-E243-ACBA-A273174A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F5274-E832-C140-A859-C27567DAB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717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47FDE-624D-5546-B74B-94B68ECA1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A2D3E-784D-034C-B104-D19E6DFF4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7DC34-AFE4-C046-98F1-91AD13A225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F068B1-3634-4847-8C1E-15F6059D00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F15E7F-40FF-6347-875B-CA9160F9B5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96D3D1-F31D-C640-BD9A-91569745E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678E19-F4D3-CF45-868F-4128AF33C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1DDE5E-A32D-0347-B996-052E4FF22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32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ED909-776E-B649-AD2E-8C1B98E70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66D59F-AEC6-7340-A5CC-CA8A4628A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E4EDAC-40F8-AA4B-B2F4-CC90FD05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4C7A8F-6447-FA49-9B02-B7B4D43AB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9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8ABB2-370D-4E4E-B0BA-4B80E5C9B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69D0FF-7654-4541-8793-AED7EE218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0AB653-AD79-BC41-8F83-B066E1900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373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0694A-660E-6D46-8418-CCF793FB2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685B1-159D-D849-AD20-4DFCAEA73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B543F2-F6BC-0441-B4B7-2743DD642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B6FB2-62B5-F34B-8CF2-D23D782BB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0F7BD-7300-1D42-B034-D842850FD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D32A58-69C0-F94A-AA34-317598D7E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242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F4E85-4E11-9947-996A-71B960A4F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F4B888-3579-ED4F-A964-9A417EC1D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5B3172-BF1D-A848-A9F1-F996B4105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206BC-73F0-4342-8C12-B07BC3359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47E80A-FB57-544F-B57A-827490F67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39A36-9AFE-EC4E-877D-10DF4B8B8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23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2CA042-77EE-F04D-AEBD-19A598220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407F1-416A-DA45-99BF-99BA5CEA3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A2A6D-5A6E-B341-80D1-F2C2CA8A07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C0F59-30B2-A244-82E6-F72AD64CDDF7}" type="datetimeFigureOut">
              <a:rPr lang="en-US" smtClean="0"/>
              <a:t>3/26/19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B7F7D-C214-5F47-94E8-566240A6FD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3DF28-03CB-7445-80FA-7D0B28E2A9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D814BD-D494-9E42-B1B4-CD94C9A65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240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E82C8-05BB-4840-99CD-CED3260CE6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Ohm’s Law in 5 Minutes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80698F-D8DF-A443-9154-8C8E2254AD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73DB521-49E6-2C40-B04A-CF04654F5A3A}"/>
              </a:ext>
            </a:extLst>
          </p:cNvPr>
          <p:cNvSpPr txBox="1">
            <a:spLocks/>
          </p:cNvSpPr>
          <p:nvPr/>
        </p:nvSpPr>
        <p:spPr>
          <a:xfrm>
            <a:off x="720090" y="4064000"/>
            <a:ext cx="1031748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V = IR</a:t>
            </a:r>
          </a:p>
          <a:p>
            <a:r>
              <a:rPr lang="en-US" i="1" dirty="0"/>
              <a:t>Voltage =  Current*Resistance</a:t>
            </a:r>
          </a:p>
        </p:txBody>
      </p:sp>
    </p:spTree>
    <p:extLst>
      <p:ext uri="{BB962C8B-B14F-4D97-AF65-F5344CB8AC3E}">
        <p14:creationId xmlns:p14="http://schemas.microsoft.com/office/powerpoint/2010/main" val="2742804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C8E92-8F4D-FC48-9384-C5EFA056F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circuit is like a slide (sort of)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39EF4-5FE3-8B42-9FFB-970109F8B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932" y="2651360"/>
            <a:ext cx="9734136" cy="26133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50FE59-08C9-C245-BCBB-B3E29A80C90D}"/>
              </a:ext>
            </a:extLst>
          </p:cNvPr>
          <p:cNvSpPr txBox="1"/>
          <p:nvPr/>
        </p:nvSpPr>
        <p:spPr>
          <a:xfrm>
            <a:off x="6424331" y="6211669"/>
            <a:ext cx="576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Analogy and graphics credit to Dean Baird’s “Book of </a:t>
            </a:r>
            <a:r>
              <a:rPr lang="en-US" dirty="0" err="1"/>
              <a:t>Phyz</a:t>
            </a:r>
            <a:r>
              <a:rPr lang="en-US" dirty="0"/>
              <a:t>”:</a:t>
            </a:r>
          </a:p>
          <a:p>
            <a:r>
              <a:rPr lang="en-US" dirty="0"/>
              <a:t>http://</a:t>
            </a:r>
            <a:r>
              <a:rPr lang="en-US" dirty="0" err="1"/>
              <a:t>phyz.org</a:t>
            </a:r>
            <a:r>
              <a:rPr lang="en-US" dirty="0"/>
              <a:t>/</a:t>
            </a:r>
            <a:r>
              <a:rPr lang="en-US" dirty="0" err="1"/>
              <a:t>phyz</a:t>
            </a:r>
            <a:r>
              <a:rPr lang="en-US" dirty="0"/>
              <a:t>/BOP/10-CIRCUITS/G-</a:t>
            </a:r>
            <a:r>
              <a:rPr lang="en-US" dirty="0" err="1"/>
              <a:t>Circuit_Slider.pdf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804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C8E92-8F4D-FC48-9384-C5EFA056F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riders are like units of </a:t>
            </a:r>
            <a:r>
              <a:rPr lang="en-US" i="1" dirty="0"/>
              <a:t>Charge (Q)</a:t>
            </a:r>
            <a:br>
              <a:rPr lang="en-US" dirty="0"/>
            </a:br>
            <a:r>
              <a:rPr lang="en-US" dirty="0"/>
              <a:t>The height is like </a:t>
            </a:r>
            <a:r>
              <a:rPr lang="en-US" i="1" dirty="0"/>
              <a:t>Voltage (V)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FA8DBB-0AE8-A94D-B57D-FBB38771C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61228"/>
            <a:ext cx="12192000" cy="25330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8212D93-7074-3141-B2BC-53EE7E7475C1}"/>
              </a:ext>
            </a:extLst>
          </p:cNvPr>
          <p:cNvSpPr txBox="1"/>
          <p:nvPr/>
        </p:nvSpPr>
        <p:spPr>
          <a:xfrm>
            <a:off x="304800" y="4114800"/>
            <a:ext cx="31611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F75B1C-47A3-4A46-A973-912BE4749F1A}"/>
              </a:ext>
            </a:extLst>
          </p:cNvPr>
          <p:cNvSpPr txBox="1"/>
          <p:nvPr/>
        </p:nvSpPr>
        <p:spPr>
          <a:xfrm>
            <a:off x="2951018" y="3613271"/>
            <a:ext cx="359394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D9D7DF-D96F-B043-9829-A3B525787935}"/>
              </a:ext>
            </a:extLst>
          </p:cNvPr>
          <p:cNvSpPr txBox="1"/>
          <p:nvPr/>
        </p:nvSpPr>
        <p:spPr>
          <a:xfrm>
            <a:off x="0" y="5275817"/>
            <a:ext cx="872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Charge (Q), measured in Coulombs (C), an SI base unit, essentially the number of electrons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26D3D45-05EA-634F-8800-1DF35B4F148A}"/>
              </a:ext>
            </a:extLst>
          </p:cNvPr>
          <p:cNvSpPr txBox="1"/>
          <p:nvPr/>
        </p:nvSpPr>
        <p:spPr>
          <a:xfrm>
            <a:off x="0" y="5726668"/>
            <a:ext cx="9035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Voltage (V), measured in Volts (V), units J/C, the amount of work each unit charge is capable of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8F3D15-993C-CF44-A35B-67D964233F08}"/>
              </a:ext>
            </a:extLst>
          </p:cNvPr>
          <p:cNvSpPr txBox="1"/>
          <p:nvPr/>
        </p:nvSpPr>
        <p:spPr>
          <a:xfrm>
            <a:off x="6424331" y="6211669"/>
            <a:ext cx="576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Analogy and graphics credit to Dean Baird’s “Book of </a:t>
            </a:r>
            <a:r>
              <a:rPr lang="en-US" dirty="0" err="1"/>
              <a:t>Phyz</a:t>
            </a:r>
            <a:r>
              <a:rPr lang="en-US" dirty="0"/>
              <a:t>”:</a:t>
            </a:r>
          </a:p>
          <a:p>
            <a:r>
              <a:rPr lang="en-US" dirty="0"/>
              <a:t>http://</a:t>
            </a:r>
            <a:r>
              <a:rPr lang="en-US" dirty="0" err="1"/>
              <a:t>phyz.org</a:t>
            </a:r>
            <a:r>
              <a:rPr lang="en-US" dirty="0"/>
              <a:t>/</a:t>
            </a:r>
            <a:r>
              <a:rPr lang="en-US" dirty="0" err="1"/>
              <a:t>phyz</a:t>
            </a:r>
            <a:r>
              <a:rPr lang="en-US" dirty="0"/>
              <a:t>/BOP/10-CIRCUITS/G-</a:t>
            </a:r>
            <a:r>
              <a:rPr lang="en-US" dirty="0" err="1"/>
              <a:t>Circuit_Slider.pdf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316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221CC9D-25F6-0746-83A0-2B34153B9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5095"/>
            <a:ext cx="12192000" cy="27307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1C8E92-8F4D-FC48-9384-C5EFA056F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Current (I)</a:t>
            </a:r>
            <a:r>
              <a:rPr lang="en-US" dirty="0"/>
              <a:t> is the rate of rider flow,</a:t>
            </a:r>
            <a:br>
              <a:rPr lang="en-US" dirty="0"/>
            </a:br>
            <a:r>
              <a:rPr lang="en-US" dirty="0"/>
              <a:t>A “short circuit” is like a ladder with no slide</a:t>
            </a:r>
            <a:endParaRPr lang="en-US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8F1079-A591-6242-B0CC-B6A13CC22BD7}"/>
              </a:ext>
            </a:extLst>
          </p:cNvPr>
          <p:cNvSpPr txBox="1"/>
          <p:nvPr/>
        </p:nvSpPr>
        <p:spPr>
          <a:xfrm>
            <a:off x="6424331" y="6211669"/>
            <a:ext cx="576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Analogy and graphics credit to Dean Baird’s “Book of </a:t>
            </a:r>
            <a:r>
              <a:rPr lang="en-US" dirty="0" err="1"/>
              <a:t>Phyz</a:t>
            </a:r>
            <a:r>
              <a:rPr lang="en-US" dirty="0"/>
              <a:t>”:</a:t>
            </a:r>
          </a:p>
          <a:p>
            <a:r>
              <a:rPr lang="en-US" dirty="0"/>
              <a:t>http://</a:t>
            </a:r>
            <a:r>
              <a:rPr lang="en-US" dirty="0" err="1"/>
              <a:t>phyz.org</a:t>
            </a:r>
            <a:r>
              <a:rPr lang="en-US" dirty="0"/>
              <a:t>/</a:t>
            </a:r>
            <a:r>
              <a:rPr lang="en-US" dirty="0" err="1"/>
              <a:t>phyz</a:t>
            </a:r>
            <a:r>
              <a:rPr lang="en-US" dirty="0"/>
              <a:t>/BOP/10-CIRCUITS/G-</a:t>
            </a:r>
            <a:r>
              <a:rPr lang="en-US" dirty="0" err="1"/>
              <a:t>Circuit_Slider.pdf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692BE7-84FD-7C43-858B-5E720CEEA412}"/>
              </a:ext>
            </a:extLst>
          </p:cNvPr>
          <p:cNvSpPr txBox="1"/>
          <p:nvPr/>
        </p:nvSpPr>
        <p:spPr>
          <a:xfrm>
            <a:off x="0" y="5653007"/>
            <a:ext cx="7054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Current (I), measured in Amperes (A), units C/s, the rate of flow of charge</a:t>
            </a:r>
          </a:p>
        </p:txBody>
      </p:sp>
    </p:spTree>
    <p:extLst>
      <p:ext uri="{BB962C8B-B14F-4D97-AF65-F5344CB8AC3E}">
        <p14:creationId xmlns:p14="http://schemas.microsoft.com/office/powerpoint/2010/main" val="3444414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2ED97E-9A93-F947-AF26-D643D54805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7577"/>
            <a:ext cx="12192000" cy="31330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1C8E92-8F4D-FC48-9384-C5EFA056F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71860" cy="1325563"/>
          </a:xfrm>
        </p:spPr>
        <p:txBody>
          <a:bodyPr/>
          <a:lstStyle/>
          <a:p>
            <a:r>
              <a:rPr lang="en-US" dirty="0"/>
              <a:t>And finally, </a:t>
            </a:r>
            <a:r>
              <a:rPr lang="en-US" i="1" dirty="0"/>
              <a:t>Resistance (R) </a:t>
            </a:r>
            <a:r>
              <a:rPr lang="en-US" dirty="0"/>
              <a:t>is like the run length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462B11-D139-054E-808B-8A23F4970524}"/>
              </a:ext>
            </a:extLst>
          </p:cNvPr>
          <p:cNvSpPr txBox="1"/>
          <p:nvPr/>
        </p:nvSpPr>
        <p:spPr>
          <a:xfrm>
            <a:off x="6424331" y="6211669"/>
            <a:ext cx="57676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Analogy and graphics credit to Dean Baird’s “Book of </a:t>
            </a:r>
            <a:r>
              <a:rPr lang="en-US" dirty="0" err="1"/>
              <a:t>Phyz</a:t>
            </a:r>
            <a:r>
              <a:rPr lang="en-US" dirty="0"/>
              <a:t>”:</a:t>
            </a:r>
          </a:p>
          <a:p>
            <a:r>
              <a:rPr lang="en-US" dirty="0"/>
              <a:t>http://</a:t>
            </a:r>
            <a:r>
              <a:rPr lang="en-US" dirty="0" err="1"/>
              <a:t>phyz.org</a:t>
            </a:r>
            <a:r>
              <a:rPr lang="en-US" dirty="0"/>
              <a:t>/</a:t>
            </a:r>
            <a:r>
              <a:rPr lang="en-US" dirty="0" err="1"/>
              <a:t>phyz</a:t>
            </a:r>
            <a:r>
              <a:rPr lang="en-US" dirty="0"/>
              <a:t>/BOP/10-CIRCUITS/G-</a:t>
            </a:r>
            <a:r>
              <a:rPr lang="en-US" dirty="0" err="1"/>
              <a:t>Circuit_Slider.pdf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DF2507-8107-CC4B-AF85-C7506B110B39}"/>
              </a:ext>
            </a:extLst>
          </p:cNvPr>
          <p:cNvSpPr txBox="1"/>
          <p:nvPr/>
        </p:nvSpPr>
        <p:spPr>
          <a:xfrm>
            <a:off x="0" y="5710157"/>
            <a:ext cx="10043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Resistance (R), measured in Ohms (Ω), units A/V, a measure of the obstruction to flow of charge of a body </a:t>
            </a:r>
          </a:p>
        </p:txBody>
      </p:sp>
    </p:spTree>
    <p:extLst>
      <p:ext uri="{BB962C8B-B14F-4D97-AF65-F5344CB8AC3E}">
        <p14:creationId xmlns:p14="http://schemas.microsoft.com/office/powerpoint/2010/main" val="3553916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9CF53-5F01-C04A-A4AB-94B5E512C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 voltage V, applied to resistor R, will cause charge to flow from higher V to lower V with current 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5F4260-F06B-6D43-97CE-43645445E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5716" y="1526886"/>
            <a:ext cx="1814945" cy="58229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2D350A1-A0C3-6540-A0ED-7C7A27C916B4}"/>
              </a:ext>
            </a:extLst>
          </p:cNvPr>
          <p:cNvCxnSpPr/>
          <p:nvPr/>
        </p:nvCxnSpPr>
        <p:spPr>
          <a:xfrm>
            <a:off x="7177635" y="2574156"/>
            <a:ext cx="0" cy="3611880"/>
          </a:xfrm>
          <a:prstGeom prst="straightConnector1">
            <a:avLst/>
          </a:prstGeom>
          <a:ln w="50800">
            <a:solidFill>
              <a:schemeClr val="tx1"/>
            </a:solidFill>
            <a:tailEnd type="triangle" w="lg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682477-6DE5-C148-BF04-ED26550DF875}"/>
              </a:ext>
            </a:extLst>
          </p:cNvPr>
          <p:cNvSpPr txBox="1"/>
          <p:nvPr/>
        </p:nvSpPr>
        <p:spPr>
          <a:xfrm>
            <a:off x="6490090" y="3655489"/>
            <a:ext cx="3401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4F6F92-B534-B847-AFC7-E409EAA0E0A9}"/>
              </a:ext>
            </a:extLst>
          </p:cNvPr>
          <p:cNvSpPr txBox="1"/>
          <p:nvPr/>
        </p:nvSpPr>
        <p:spPr>
          <a:xfrm>
            <a:off x="9015911" y="5752535"/>
            <a:ext cx="340067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“Ground” symbol, a shorthand for 0 Volts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1AE5F6D-F57D-154D-89EC-05EF50C1536C}"/>
              </a:ext>
            </a:extLst>
          </p:cNvPr>
          <p:cNvSpPr txBox="1"/>
          <p:nvPr/>
        </p:nvSpPr>
        <p:spPr>
          <a:xfrm>
            <a:off x="3108029" y="3228767"/>
            <a:ext cx="340067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V = IR</a:t>
            </a:r>
          </a:p>
          <a:p>
            <a:endParaRPr lang="en-US" sz="4400" dirty="0"/>
          </a:p>
          <a:p>
            <a:r>
              <a:rPr lang="en-US" sz="4400" dirty="0"/>
              <a:t>I = V/R</a:t>
            </a:r>
          </a:p>
          <a:p>
            <a:endParaRPr lang="en-US" sz="4400" dirty="0"/>
          </a:p>
          <a:p>
            <a:r>
              <a:rPr lang="en-US" sz="4400" dirty="0"/>
              <a:t>R = V/I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ABF9B9-1D54-3A4E-B063-A62E1E13F060}"/>
              </a:ext>
            </a:extLst>
          </p:cNvPr>
          <p:cNvSpPr txBox="1"/>
          <p:nvPr/>
        </p:nvSpPr>
        <p:spPr>
          <a:xfrm>
            <a:off x="1660301" y="2196035"/>
            <a:ext cx="42792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can calculate V, I or R, </a:t>
            </a:r>
          </a:p>
          <a:p>
            <a:r>
              <a:rPr lang="en-US" sz="2800" dirty="0"/>
              <a:t>if we have the other 2</a:t>
            </a:r>
          </a:p>
        </p:txBody>
      </p:sp>
    </p:spTree>
    <p:extLst>
      <p:ext uri="{BB962C8B-B14F-4D97-AF65-F5344CB8AC3E}">
        <p14:creationId xmlns:p14="http://schemas.microsoft.com/office/powerpoint/2010/main" val="1265659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43A7C93-5A4D-9046-BD05-3AA7A70EA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5414" y="565794"/>
            <a:ext cx="2058266" cy="65970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9CF53-5F01-C04A-A4AB-94B5E512C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voltage divider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AF3FC85-4C23-7943-B70A-BE26F49E76AF}"/>
                  </a:ext>
                </a:extLst>
              </p:cNvPr>
              <p:cNvSpPr txBox="1"/>
              <p:nvPr/>
            </p:nvSpPr>
            <p:spPr>
              <a:xfrm>
                <a:off x="838200" y="2861280"/>
                <a:ext cx="3537284" cy="11354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AF3FC85-4C23-7943-B70A-BE26F49E76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861280"/>
                <a:ext cx="3537284" cy="1135439"/>
              </a:xfrm>
              <a:prstGeom prst="rect">
                <a:avLst/>
              </a:prstGeom>
              <a:blipFill>
                <a:blip r:embed="rId3"/>
                <a:stretch>
                  <a:fillRect b="-175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528CD9A1-E1FF-9A47-B04E-B4A948A6EE19}"/>
              </a:ext>
            </a:extLst>
          </p:cNvPr>
          <p:cNvSpPr txBox="1"/>
          <p:nvPr/>
        </p:nvSpPr>
        <p:spPr>
          <a:xfrm>
            <a:off x="483267" y="2014374"/>
            <a:ext cx="5821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From Ohm’s law, it can be shown that: </a:t>
            </a:r>
          </a:p>
        </p:txBody>
      </p:sp>
      <p:sp>
        <p:nvSpPr>
          <p:cNvPr id="8" name="Explosion 2 7">
            <a:extLst>
              <a:ext uri="{FF2B5EF4-FFF2-40B4-BE49-F238E27FC236}">
                <a16:creationId xmlns:a16="http://schemas.microsoft.com/office/drawing/2014/main" id="{CE0B66AA-B932-2940-8672-22AFDA67853F}"/>
              </a:ext>
            </a:extLst>
          </p:cNvPr>
          <p:cNvSpPr/>
          <p:nvPr/>
        </p:nvSpPr>
        <p:spPr>
          <a:xfrm rot="20938945">
            <a:off x="491220" y="4251976"/>
            <a:ext cx="5867767" cy="2721656"/>
          </a:xfrm>
          <a:prstGeom prst="irregularSeal2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01273A-756D-D445-9F24-777B6207457F}"/>
              </a:ext>
            </a:extLst>
          </p:cNvPr>
          <p:cNvSpPr txBox="1"/>
          <p:nvPr/>
        </p:nvSpPr>
        <p:spPr>
          <a:xfrm rot="20433754">
            <a:off x="1074809" y="5145691"/>
            <a:ext cx="5821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Ask about my derivation!!!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7E77C7-5208-A240-9737-415B23F65255}"/>
              </a:ext>
            </a:extLst>
          </p:cNvPr>
          <p:cNvSpPr txBox="1"/>
          <p:nvPr/>
        </p:nvSpPr>
        <p:spPr>
          <a:xfrm>
            <a:off x="9267186" y="3705336"/>
            <a:ext cx="34006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If R</a:t>
            </a:r>
            <a:r>
              <a:rPr lang="en-US" sz="3600" baseline="-25000" dirty="0"/>
              <a:t>2</a:t>
            </a:r>
            <a:r>
              <a:rPr lang="en-US" sz="3600" dirty="0"/>
              <a:t> = R</a:t>
            </a:r>
            <a:r>
              <a:rPr lang="en-US" sz="3600" baseline="-25000" dirty="0"/>
              <a:t>1</a:t>
            </a:r>
            <a:r>
              <a:rPr lang="en-US" sz="3600" dirty="0"/>
              <a:t>, </a:t>
            </a:r>
          </a:p>
          <a:p>
            <a:r>
              <a:rPr lang="en-US" sz="3600" dirty="0"/>
              <a:t>V</a:t>
            </a:r>
            <a:r>
              <a:rPr lang="en-US" sz="3600" baseline="-25000" dirty="0"/>
              <a:t>2</a:t>
            </a:r>
            <a:r>
              <a:rPr lang="en-US" sz="3600" dirty="0"/>
              <a:t> = V</a:t>
            </a:r>
            <a:r>
              <a:rPr lang="en-US" sz="3600" baseline="-25000" dirty="0"/>
              <a:t>1</a:t>
            </a:r>
            <a:r>
              <a:rPr lang="en-US" sz="3600" dirty="0"/>
              <a:t>/2 </a:t>
            </a:r>
          </a:p>
        </p:txBody>
      </p:sp>
    </p:spTree>
    <p:extLst>
      <p:ext uri="{BB962C8B-B14F-4D97-AF65-F5344CB8AC3E}">
        <p14:creationId xmlns:p14="http://schemas.microsoft.com/office/powerpoint/2010/main" val="9596609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67D2DA-29BC-6A4F-9D17-4D74D9DD3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0424" y="135259"/>
            <a:ext cx="2246300" cy="68484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A9CF53-5F01-C04A-A4AB-94B5E512C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006389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 “</a:t>
            </a:r>
            <a:r>
              <a:rPr lang="en-US" i="1" dirty="0"/>
              <a:t>Thermistor”</a:t>
            </a:r>
            <a:r>
              <a:rPr lang="en-US" dirty="0"/>
              <a:t> is a </a:t>
            </a:r>
            <a:r>
              <a:rPr lang="en-US" i="1" dirty="0"/>
              <a:t>Resistor</a:t>
            </a:r>
            <a:r>
              <a:rPr lang="en-US" dirty="0"/>
              <a:t> whose </a:t>
            </a:r>
            <a:r>
              <a:rPr lang="en-US" i="1" dirty="0"/>
              <a:t>Resistance </a:t>
            </a:r>
            <a:r>
              <a:rPr lang="en-US" dirty="0"/>
              <a:t>varies with </a:t>
            </a:r>
            <a:r>
              <a:rPr lang="en-US" i="1" dirty="0"/>
              <a:t>Temperature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B3DCEFA-8021-1646-A365-A46C61B81383}"/>
                  </a:ext>
                </a:extLst>
              </p:cNvPr>
              <p:cNvSpPr txBox="1"/>
              <p:nvPr/>
            </p:nvSpPr>
            <p:spPr>
              <a:xfrm>
                <a:off x="838200" y="2861280"/>
                <a:ext cx="3537284" cy="113543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𝑠𝑖𝑔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𝑐𝑐</m:t>
                              </m:r>
                            </m:sub>
                          </m:s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sSub>
                            <m:sSub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</m:s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B3DCEFA-8021-1646-A365-A46C61B813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2861280"/>
                <a:ext cx="3537284" cy="1135439"/>
              </a:xfrm>
              <a:prstGeom prst="rect">
                <a:avLst/>
              </a:prstGeom>
              <a:blipFill>
                <a:blip r:embed="rId3"/>
                <a:stretch>
                  <a:fillRect l="-714" r="-2143" b="-175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2344BDAD-A9F0-874C-819A-F71EFCD2962C}"/>
              </a:ext>
            </a:extLst>
          </p:cNvPr>
          <p:cNvSpPr txBox="1"/>
          <p:nvPr/>
        </p:nvSpPr>
        <p:spPr>
          <a:xfrm>
            <a:off x="8727590" y="131370"/>
            <a:ext cx="390387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V</a:t>
            </a:r>
            <a:r>
              <a:rPr lang="en-US" sz="2800" baseline="-25000" dirty="0" err="1"/>
              <a:t>cc</a:t>
            </a:r>
            <a:r>
              <a:rPr lang="en-US" sz="2800" dirty="0"/>
              <a:t> is shorthand for a fixed power supply voltage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14DF56-6C4A-3D42-B18A-42711D9737A2}"/>
              </a:ext>
            </a:extLst>
          </p:cNvPr>
          <p:cNvSpPr txBox="1"/>
          <p:nvPr/>
        </p:nvSpPr>
        <p:spPr>
          <a:xfrm>
            <a:off x="8727590" y="4474833"/>
            <a:ext cx="3464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</a:t>
            </a:r>
            <a:r>
              <a:rPr lang="en-US" sz="2800" baseline="-25000" dirty="0"/>
              <a:t>T</a:t>
            </a:r>
            <a:r>
              <a:rPr lang="en-US" sz="2800" dirty="0"/>
              <a:t> is now a </a:t>
            </a:r>
            <a:r>
              <a:rPr lang="en-US" sz="2800" i="1" dirty="0"/>
              <a:t>thermistor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71C3D6-4E41-A746-B891-39D6A7A66EC6}"/>
              </a:ext>
            </a:extLst>
          </p:cNvPr>
          <p:cNvSpPr txBox="1"/>
          <p:nvPr/>
        </p:nvSpPr>
        <p:spPr>
          <a:xfrm>
            <a:off x="9456724" y="2605390"/>
            <a:ext cx="28349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V</a:t>
            </a:r>
            <a:r>
              <a:rPr lang="en-US" sz="2800" baseline="-25000" dirty="0" err="1"/>
              <a:t>sig</a:t>
            </a:r>
            <a:r>
              <a:rPr lang="en-US" sz="2800" dirty="0"/>
              <a:t> now varies with temperature,</a:t>
            </a:r>
          </a:p>
          <a:p>
            <a:r>
              <a:rPr lang="en-US" sz="2800" dirty="0"/>
              <a:t>Creating a </a:t>
            </a:r>
            <a:r>
              <a:rPr lang="en-US" sz="2800" i="1" dirty="0"/>
              <a:t>SIGNAL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4DD2A4-1EB3-B94B-911A-96F024084563}"/>
              </a:ext>
            </a:extLst>
          </p:cNvPr>
          <p:cNvSpPr txBox="1"/>
          <p:nvPr/>
        </p:nvSpPr>
        <p:spPr>
          <a:xfrm>
            <a:off x="159027" y="5354824"/>
            <a:ext cx="6301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If we measure </a:t>
            </a:r>
            <a:r>
              <a:rPr lang="en-US" sz="3600" dirty="0" err="1"/>
              <a:t>V</a:t>
            </a:r>
            <a:r>
              <a:rPr lang="en-US" sz="3600" baseline="-25000" dirty="0" err="1"/>
              <a:t>sig</a:t>
            </a:r>
            <a:r>
              <a:rPr lang="en-US" sz="3600" dirty="0"/>
              <a:t>, we now have a temperature sensor!</a:t>
            </a:r>
          </a:p>
        </p:txBody>
      </p:sp>
    </p:spTree>
    <p:extLst>
      <p:ext uri="{BB962C8B-B14F-4D97-AF65-F5344CB8AC3E}">
        <p14:creationId xmlns:p14="http://schemas.microsoft.com/office/powerpoint/2010/main" val="2759467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410</Words>
  <Application>Microsoft Macintosh PowerPoint</Application>
  <PresentationFormat>Widescreen</PresentationFormat>
  <Paragraphs>46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Office Theme</vt:lpstr>
      <vt:lpstr>Ohm’s Law in 5 Minutes</vt:lpstr>
      <vt:lpstr>A circuit is like a slide (sort of)</vt:lpstr>
      <vt:lpstr>The riders are like units of Charge (Q) The height is like Voltage (V)</vt:lpstr>
      <vt:lpstr>Current (I) is the rate of rider flow, A “short circuit” is like a ladder with no slide</vt:lpstr>
      <vt:lpstr>And finally, Resistance (R) is like the run length</vt:lpstr>
      <vt:lpstr>A voltage V, applied to resistor R, will cause charge to flow from higher V to lower V with current I</vt:lpstr>
      <vt:lpstr>The voltage divider</vt:lpstr>
      <vt:lpstr>A “Thermistor” is a Resistor whose Resistance varies with Temperature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Leary</dc:creator>
  <cp:lastModifiedBy>Paul Leary</cp:lastModifiedBy>
  <cp:revision>18</cp:revision>
  <dcterms:created xsi:type="dcterms:W3CDTF">2019-03-22T16:52:50Z</dcterms:created>
  <dcterms:modified xsi:type="dcterms:W3CDTF">2019-03-26T22:36:59Z</dcterms:modified>
</cp:coreProperties>
</file>

<file path=docProps/thumbnail.jpeg>
</file>